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48" r:id="rId2"/>
    <p:sldId id="349" r:id="rId3"/>
    <p:sldId id="407" r:id="rId4"/>
    <p:sldId id="455" r:id="rId5"/>
    <p:sldId id="456" r:id="rId6"/>
    <p:sldId id="457" r:id="rId7"/>
    <p:sldId id="463" r:id="rId8"/>
    <p:sldId id="458" r:id="rId9"/>
    <p:sldId id="459" r:id="rId10"/>
    <p:sldId id="460" r:id="rId11"/>
    <p:sldId id="461" r:id="rId12"/>
    <p:sldId id="462" r:id="rId13"/>
    <p:sldId id="408" r:id="rId14"/>
    <p:sldId id="464" r:id="rId15"/>
    <p:sldId id="465" r:id="rId16"/>
    <p:sldId id="466" r:id="rId17"/>
    <p:sldId id="409" r:id="rId18"/>
    <p:sldId id="467" r:id="rId19"/>
    <p:sldId id="468" r:id="rId20"/>
    <p:sldId id="469" r:id="rId21"/>
    <p:sldId id="471" r:id="rId22"/>
    <p:sldId id="470" r:id="rId23"/>
    <p:sldId id="410" r:id="rId24"/>
    <p:sldId id="472" r:id="rId25"/>
    <p:sldId id="473" r:id="rId26"/>
    <p:sldId id="474" r:id="rId27"/>
    <p:sldId id="475" r:id="rId28"/>
    <p:sldId id="476" r:id="rId29"/>
    <p:sldId id="477" r:id="rId30"/>
    <p:sldId id="441" r:id="rId31"/>
    <p:sldId id="478" r:id="rId32"/>
    <p:sldId id="479" r:id="rId33"/>
    <p:sldId id="411" r:id="rId34"/>
  </p:sldIdLst>
  <p:sldSz cx="12192000" cy="6858000"/>
  <p:notesSz cx="6997700" cy="9283700"/>
  <p:embeddedFontLst>
    <p:embeddedFont>
      <p:font typeface="본고딕 KR Regular" panose="020B0604020202020204" charset="-128"/>
      <p:regular r:id="rId37"/>
    </p:embeddedFont>
    <p:embeddedFont>
      <p:font typeface="Amaranth" panose="020B0604020202020204" charset="0"/>
      <p:regular r:id="rId38"/>
      <p:bold r:id="rId39"/>
      <p:boldItalic r:id="rId40"/>
    </p:embeddedFont>
    <p:embeddedFont>
      <p:font typeface="Britannic Bold" panose="020B0903060703020204" pitchFamily="34" charset="0"/>
      <p:regular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DC78B-AA82-E88C-F4AE-06D5403753E1}" v="9" dt="2022-02-04T03:40:58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85"/>
  </p:normalViewPr>
  <p:slideViewPr>
    <p:cSldViewPr snapToGrid="0">
      <p:cViewPr varScale="1">
        <p:scale>
          <a:sx n="79" d="100"/>
          <a:sy n="79" d="100"/>
        </p:scale>
        <p:origin x="84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수민" userId="S::ssmin1215@o365.skku.edu::891547d1-23f4-4fc7-bb9d-3673ba9c4b28" providerId="AD" clId="Web-{10EDC78B-AA82-E88C-F4AE-06D5403753E1}"/>
    <pc:docChg chg="modSld">
      <pc:chgData name="손수민" userId="S::ssmin1215@o365.skku.edu::891547d1-23f4-4fc7-bb9d-3673ba9c4b28" providerId="AD" clId="Web-{10EDC78B-AA82-E88C-F4AE-06D5403753E1}" dt="2022-02-04T03:40:56.173" v="6" actId="20577"/>
      <pc:docMkLst>
        <pc:docMk/>
      </pc:docMkLst>
      <pc:sldChg chg="modSp">
        <pc:chgData name="손수민" userId="S::ssmin1215@o365.skku.edu::891547d1-23f4-4fc7-bb9d-3673ba9c4b28" providerId="AD" clId="Web-{10EDC78B-AA82-E88C-F4AE-06D5403753E1}" dt="2022-02-04T03:30:38.563" v="4" actId="20577"/>
        <pc:sldMkLst>
          <pc:docMk/>
          <pc:sldMk cId="618900892" sldId="348"/>
        </pc:sldMkLst>
        <pc:spChg chg="mod">
          <ac:chgData name="손수민" userId="S::ssmin1215@o365.skku.edu::891547d1-23f4-4fc7-bb9d-3673ba9c4b28" providerId="AD" clId="Web-{10EDC78B-AA82-E88C-F4AE-06D5403753E1}" dt="2022-02-04T03:30:38.563" v="4" actId="20577"/>
          <ac:spMkLst>
            <pc:docMk/>
            <pc:sldMk cId="618900892" sldId="348"/>
            <ac:spMk id="5" creationId="{12D69DC5-F396-4F9A-BAF3-B7D44479FF53}"/>
          </ac:spMkLst>
        </pc:spChg>
      </pc:sldChg>
      <pc:sldChg chg="modSp">
        <pc:chgData name="손수민" userId="S::ssmin1215@o365.skku.edu::891547d1-23f4-4fc7-bb9d-3673ba9c4b28" providerId="AD" clId="Web-{10EDC78B-AA82-E88C-F4AE-06D5403753E1}" dt="2022-02-04T03:40:56.173" v="6" actId="20577"/>
        <pc:sldMkLst>
          <pc:docMk/>
          <pc:sldMk cId="781578372" sldId="476"/>
        </pc:sldMkLst>
        <pc:spChg chg="mod">
          <ac:chgData name="손수민" userId="S::ssmin1215@o365.skku.edu::891547d1-23f4-4fc7-bb9d-3673ba9c4b28" providerId="AD" clId="Web-{10EDC78B-AA82-E88C-F4AE-06D5403753E1}" dt="2022-02-04T03:40:56.173" v="6" actId="20577"/>
          <ac:spMkLst>
            <pc:docMk/>
            <pc:sldMk cId="781578372" sldId="476"/>
            <ac:spMk id="3" creationId="{C1824BDA-C93F-40DC-BE8E-068F776ABA5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2/3/2022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1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Chapter 14: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Distribution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2022.02.08</a:t>
            </a:r>
          </a:p>
          <a:p>
            <a:r>
              <a:rPr lang="en-US" altLang="ko-KR" dirty="0"/>
              <a:t>Sumin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8BFF2-DDE3-470E-B83B-21B680FD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Transparent Key Control Scheme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46E68E-11A5-4385-B795-CC256C5AE4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Session security module(SSM) is in charge of making secure end-to-end communication</a:t>
            </a:r>
          </a:p>
          <a:p>
            <a:r>
              <a:rPr lang="en-US" altLang="ko-KR" dirty="0"/>
              <a:t>One host wants to set up a connection to another host</a:t>
            </a:r>
          </a:p>
          <a:p>
            <a:r>
              <a:rPr lang="en-US" altLang="ko-KR" dirty="0"/>
              <a:t>SSM get the session key from the KDC</a:t>
            </a:r>
          </a:p>
          <a:p>
            <a:r>
              <a:rPr lang="en-US" altLang="ko-KR" dirty="0"/>
              <a:t>After getting session key, SSM releases connection request packet to another host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0A9ACC-8DC3-4C18-B3F0-23A79FF2A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699" y="1349641"/>
            <a:ext cx="5103169" cy="5140060"/>
          </a:xfrm>
        </p:spPr>
      </p:pic>
    </p:spTree>
    <p:extLst>
      <p:ext uri="{BB962C8B-B14F-4D97-AF65-F5344CB8AC3E}">
        <p14:creationId xmlns:p14="http://schemas.microsoft.com/office/powerpoint/2010/main" val="29073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8BFF2-DDE3-470E-B83B-21B680FD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Decentralized Key Control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C4F6D38-ECC2-44B0-A622-2264A2790F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 can be useful within a local context</a:t>
                </a:r>
              </a:p>
              <a:p>
                <a:r>
                  <a:rPr lang="en-US" altLang="ko-KR" dirty="0"/>
                  <a:t>A issues a request to B for a session key and includes a 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 responds with a message with a session key, processed nonce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another 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 returns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B</a:t>
                </a:r>
              </a:p>
              <a:p>
                <a:r>
                  <a:rPr lang="en-US" altLang="ko-KR" dirty="0"/>
                  <a:t>Cryptanalysis is difficult because the messages transferred using master key are short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C4F6D38-ECC2-44B0-A622-2264A2790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330A2A-E967-445F-9AAA-CCDBF5768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984145"/>
            <a:ext cx="6019800" cy="2060174"/>
          </a:xfrm>
        </p:spPr>
      </p:pic>
    </p:spTree>
    <p:extLst>
      <p:ext uri="{BB962C8B-B14F-4D97-AF65-F5344CB8AC3E}">
        <p14:creationId xmlns:p14="http://schemas.microsoft.com/office/powerpoint/2010/main" val="338088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35487-496B-4C2A-AE3B-52E28E50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Controlling Key Usage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B2D9F-4146-44CB-AB3B-EE0287BE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Define different types of session keys</a:t>
            </a:r>
          </a:p>
          <a:p>
            <a:r>
              <a:rPr lang="en-US" altLang="ko-KR" dirty="0"/>
              <a:t>Associate a tag with each key</a:t>
            </a:r>
          </a:p>
          <a:p>
            <a:pPr lvl="1"/>
            <a:r>
              <a:rPr lang="en-US" altLang="ko-KR" dirty="0"/>
              <a:t>8 bits tag limits flexibility</a:t>
            </a:r>
          </a:p>
          <a:p>
            <a:pPr lvl="1"/>
            <a:r>
              <a:rPr lang="en-US" altLang="ko-KR" dirty="0"/>
              <a:t>Can not be used before decryption because (</a:t>
            </a:r>
            <a:r>
              <a:rPr lang="en-US" altLang="ko-KR" dirty="0" err="1"/>
              <a:t>key+tag</a:t>
            </a:r>
            <a:r>
              <a:rPr lang="en-US" altLang="ko-KR" dirty="0"/>
              <a:t>)is encrypted with master key</a:t>
            </a:r>
          </a:p>
          <a:p>
            <a:r>
              <a:rPr lang="en-US" altLang="ko-KR" dirty="0"/>
              <a:t>Control vector</a:t>
            </a:r>
          </a:p>
          <a:p>
            <a:pPr lvl="1"/>
            <a:r>
              <a:rPr lang="en-US" altLang="ko-KR" dirty="0"/>
              <a:t>No restriction on length</a:t>
            </a:r>
          </a:p>
          <a:p>
            <a:pPr lvl="1"/>
            <a:r>
              <a:rPr lang="en-US" altLang="ko-KR" dirty="0"/>
              <a:t>Can be used before decryption because encrypted session key and control vector are separately provided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17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14.2 Symmetric key distribution using asymmetric encryption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77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8400E1-DFEE-4DB0-93AD-F52D3B2E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Secret Key Distribution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F3A061-8E35-41BA-BF3A-573F64616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Due to the inefficiency of the public key cryptosystems, they are used for key distribution</a:t>
            </a:r>
          </a:p>
          <a:p>
            <a:r>
              <a:rPr lang="en-US" altLang="ko-KR" dirty="0"/>
              <a:t>A generates public/private key pair</a:t>
            </a:r>
          </a:p>
          <a:p>
            <a:r>
              <a:rPr lang="en-US" altLang="ko-KR" dirty="0"/>
              <a:t>A send public key and an identifier of A</a:t>
            </a:r>
          </a:p>
          <a:p>
            <a:r>
              <a:rPr lang="en-US" altLang="ko-KR" dirty="0"/>
              <a:t>B generates session key</a:t>
            </a:r>
          </a:p>
          <a:p>
            <a:r>
              <a:rPr lang="en-US" altLang="ko-KR" dirty="0"/>
              <a:t>B send encrypted session key using A’s public key</a:t>
            </a:r>
          </a:p>
          <a:p>
            <a:r>
              <a:rPr lang="en-US" altLang="ko-KR" dirty="0"/>
              <a:t>All the other key except session key is discarded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1621818-8E80-417F-AB3A-454F18CB42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321270"/>
            <a:ext cx="6004358" cy="1471194"/>
          </a:xfrm>
        </p:spPr>
      </p:pic>
    </p:spTree>
    <p:extLst>
      <p:ext uri="{BB962C8B-B14F-4D97-AF65-F5344CB8AC3E}">
        <p14:creationId xmlns:p14="http://schemas.microsoft.com/office/powerpoint/2010/main" val="69796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8400E1-DFEE-4DB0-93AD-F52D3B2E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Attack on Simple Key Distribution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8A98A7-763D-4869-B4D9-0CB067986D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 generates public/private key pair</a:t>
            </a:r>
          </a:p>
          <a:p>
            <a:r>
              <a:rPr lang="en-US" altLang="ko-KR" dirty="0"/>
              <a:t>D intercepts the message sent by A</a:t>
            </a:r>
          </a:p>
          <a:p>
            <a:r>
              <a:rPr lang="en-US" altLang="ko-KR" dirty="0"/>
              <a:t>D replace A’s public key with D’s public key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send it to B</a:t>
            </a:r>
          </a:p>
          <a:p>
            <a:r>
              <a:rPr lang="en-US" altLang="ko-KR" dirty="0"/>
              <a:t>B generates session key encrypted with D’s public key</a:t>
            </a:r>
          </a:p>
          <a:p>
            <a:r>
              <a:rPr lang="en-US" altLang="ko-KR" dirty="0"/>
              <a:t>D knows about session key and send session key encrypted using A’s public key</a:t>
            </a:r>
          </a:p>
          <a:p>
            <a:r>
              <a:rPr lang="en-US" altLang="ko-KR" dirty="0"/>
              <a:t>Now D can snoop all of the transactions between A and B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E964CB0-34EA-4272-AC05-13CC20811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4096" y="1825625"/>
            <a:ext cx="3797807" cy="4664075"/>
          </a:xfrm>
        </p:spPr>
      </p:pic>
    </p:spTree>
    <p:extLst>
      <p:ext uri="{BB962C8B-B14F-4D97-AF65-F5344CB8AC3E}">
        <p14:creationId xmlns:p14="http://schemas.microsoft.com/office/powerpoint/2010/main" val="413908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8400E1-DFEE-4DB0-93AD-F52D3B2E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Advanced Secret Key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A34887C0-34FA-4EFF-A80E-4E74368245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 uses B’s public key to encrypt 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identifier of A</a:t>
                </a:r>
              </a:p>
              <a:p>
                <a:r>
                  <a:rPr lang="en-US" altLang="ko-KR" dirty="0"/>
                  <a:t>B sends a message to A encrypted with A’s public key containing A’s 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B’s 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(only B can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 </a:t>
                </a:r>
                <a:r>
                  <a:rPr lang="en-US" altLang="ko-KR" dirty="0"/>
                  <a:t>A sends B’s nonce encrypted with B’s public key(only A can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A computes 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sends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to B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A sign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Only B can read this message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A34887C0-34FA-4EFF-A80E-4E7436824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86CB852-DE28-4030-9497-1D1119BEE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48303"/>
            <a:ext cx="5857348" cy="2347852"/>
          </a:xfrm>
        </p:spPr>
      </p:pic>
    </p:spTree>
    <p:extLst>
      <p:ext uri="{BB962C8B-B14F-4D97-AF65-F5344CB8AC3E}">
        <p14:creationId xmlns:p14="http://schemas.microsoft.com/office/powerpoint/2010/main" val="51335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14.3 Distribution of public keys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6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5F6B1B-81DF-490A-94A0-850DBF8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 Announcement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9F3F5-C61E-43DB-AE53-FB89062A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Broadcast the public key to the community at large</a:t>
            </a:r>
          </a:p>
          <a:p>
            <a:r>
              <a:rPr lang="en-US" altLang="ko-KR" dirty="0"/>
              <a:t>Anyone can forge public announcement</a:t>
            </a:r>
          </a:p>
          <a:p>
            <a:pPr lvl="1"/>
            <a:r>
              <a:rPr lang="en-US" altLang="ko-KR" dirty="0"/>
              <a:t>Attacker can pretend to user A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8635702-20B4-4499-9B6C-706479A426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701159"/>
            <a:ext cx="6033445" cy="2552611"/>
          </a:xfrm>
        </p:spPr>
      </p:pic>
    </p:spTree>
    <p:extLst>
      <p:ext uri="{BB962C8B-B14F-4D97-AF65-F5344CB8AC3E}">
        <p14:creationId xmlns:p14="http://schemas.microsoft.com/office/powerpoint/2010/main" val="388523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30688-90FE-4415-B266-70D5C8E2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Publicly Available Directory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756B4-C459-4746-ACA0-8DC1819D0B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Trusted third party maintains public key directory</a:t>
            </a:r>
          </a:p>
          <a:p>
            <a:r>
              <a:rPr lang="en-US" altLang="ko-KR" dirty="0"/>
              <a:t>Each user can obtain public key from directory</a:t>
            </a:r>
          </a:p>
          <a:p>
            <a:r>
              <a:rPr lang="en-US" altLang="ko-KR" dirty="0"/>
              <a:t>Has vulnerabilities</a:t>
            </a:r>
          </a:p>
          <a:p>
            <a:pPr lvl="1"/>
            <a:r>
              <a:rPr lang="en-US" altLang="ko-KR" dirty="0"/>
              <a:t>Attacker could tamper with the records kept by authority after getting the private key of authority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E7EDEC-AECA-47D2-B7BE-A26EC5C8EF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1973"/>
            <a:ext cx="5784440" cy="2980736"/>
          </a:xfrm>
        </p:spPr>
      </p:pic>
    </p:spTree>
    <p:extLst>
      <p:ext uri="{BB962C8B-B14F-4D97-AF65-F5344CB8AC3E}">
        <p14:creationId xmlns:p14="http://schemas.microsoft.com/office/powerpoint/2010/main" val="203090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14.1 Symmetric key distribution using symmetric encryption</a:t>
            </a:r>
          </a:p>
          <a:p>
            <a:r>
              <a:rPr lang="en-US" altLang="ko-KR" dirty="0"/>
              <a:t>14.2 Symmetric key distribution using asymmetric encryption</a:t>
            </a:r>
          </a:p>
          <a:p>
            <a:r>
              <a:rPr lang="en-US" altLang="ko-KR" dirty="0"/>
              <a:t>14.3 Distribution of public keys</a:t>
            </a:r>
          </a:p>
          <a:p>
            <a:r>
              <a:rPr lang="en-US" altLang="ko-KR" dirty="0"/>
              <a:t>14.4 X.509 certificates</a:t>
            </a:r>
          </a:p>
          <a:p>
            <a:r>
              <a:rPr lang="en-US" altLang="ko-KR" dirty="0"/>
              <a:t>14.5 Public key infrastructure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30688-90FE-4415-B266-70D5C8E2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Public-key Authority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4ED258-AD18-4188-B0DF-2630E0A0F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Strong control over public key directory</a:t>
            </a:r>
          </a:p>
          <a:p>
            <a:r>
              <a:rPr lang="en-US" altLang="ko-KR" dirty="0"/>
              <a:t>Each user knows a public key for the authority</a:t>
            </a:r>
          </a:p>
          <a:p>
            <a:r>
              <a:rPr lang="en-US" altLang="ko-KR" dirty="0"/>
              <a:t>A knows that message is valid by decrypting the message with authority’s public key</a:t>
            </a:r>
          </a:p>
          <a:p>
            <a:r>
              <a:rPr lang="en-US" altLang="ko-KR" dirty="0"/>
              <a:t>By exchanging nonces, A and B authenticate each other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70EA47-3AF0-4725-9820-54638B63E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93"/>
            <a:ext cx="5624670" cy="4573662"/>
          </a:xfrm>
        </p:spPr>
      </p:pic>
    </p:spTree>
    <p:extLst>
      <p:ext uri="{BB962C8B-B14F-4D97-AF65-F5344CB8AC3E}">
        <p14:creationId xmlns:p14="http://schemas.microsoft.com/office/powerpoint/2010/main" val="422300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E602E-40E5-45BD-851A-008654BB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Public Key Certificate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F23683-13FC-42F9-8E40-01197438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Public key authority system can be bottleneck in the system</a:t>
            </a:r>
          </a:p>
          <a:p>
            <a:pPr lvl="1"/>
            <a:r>
              <a:rPr lang="en-US" altLang="ko-KR" dirty="0"/>
              <a:t>Vulnerable to tampering</a:t>
            </a:r>
          </a:p>
          <a:p>
            <a:r>
              <a:rPr lang="en-US" altLang="ko-KR" dirty="0"/>
              <a:t>Can be used by participants to exchange keys without contacting authority</a:t>
            </a:r>
          </a:p>
          <a:p>
            <a:r>
              <a:rPr lang="en-US" altLang="ko-KR" dirty="0"/>
              <a:t>Signed by certificate authority</a:t>
            </a:r>
          </a:p>
          <a:p>
            <a:r>
              <a:rPr lang="en-US" altLang="ko-KR" dirty="0"/>
              <a:t>Requirements</a:t>
            </a:r>
          </a:p>
          <a:p>
            <a:pPr lvl="1"/>
            <a:r>
              <a:rPr lang="en-US" altLang="ko-KR" dirty="0"/>
              <a:t>Any participant can read a certificate</a:t>
            </a:r>
          </a:p>
          <a:p>
            <a:pPr lvl="1"/>
            <a:r>
              <a:rPr lang="en-US" altLang="ko-KR" dirty="0"/>
              <a:t>Any participant can verify a certificate</a:t>
            </a:r>
          </a:p>
          <a:p>
            <a:pPr lvl="1"/>
            <a:r>
              <a:rPr lang="en-US" altLang="ko-KR" dirty="0"/>
              <a:t>Only the certificate authority(CA) can create certificate</a:t>
            </a:r>
          </a:p>
          <a:p>
            <a:pPr lvl="1"/>
            <a:r>
              <a:rPr lang="en-US" altLang="ko-KR" dirty="0"/>
              <a:t>Any participant can verify the time validity of the certificate</a:t>
            </a:r>
          </a:p>
        </p:txBody>
      </p:sp>
    </p:spTree>
    <p:extLst>
      <p:ext uri="{BB962C8B-B14F-4D97-AF65-F5344CB8AC3E}">
        <p14:creationId xmlns:p14="http://schemas.microsoft.com/office/powerpoint/2010/main" val="405139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30688-90FE-4415-B266-70D5C8E2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Public-key Certificate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74683-40B3-4D7E-8265-9406BD69D7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Time stamp , identifier of user and public key of user is encrypted with CA’s private key</a:t>
            </a:r>
          </a:p>
          <a:p>
            <a:pPr lvl="1"/>
            <a:r>
              <a:rPr lang="en-US" altLang="ko-KR" dirty="0"/>
              <a:t>Time stamp indicates expiration date</a:t>
            </a:r>
          </a:p>
          <a:p>
            <a:r>
              <a:rPr lang="en-US" altLang="ko-KR" dirty="0"/>
              <a:t>Verify certificate with CA’s public key</a:t>
            </a:r>
          </a:p>
          <a:p>
            <a:r>
              <a:rPr lang="en-US" altLang="ko-KR" dirty="0"/>
              <a:t>By exchanging certificate, each user can securely share public key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474A012-0B05-484B-BF2D-16500CF4A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366345"/>
            <a:ext cx="6144649" cy="5123354"/>
          </a:xfrm>
        </p:spPr>
      </p:pic>
    </p:spTree>
    <p:extLst>
      <p:ext uri="{BB962C8B-B14F-4D97-AF65-F5344CB8AC3E}">
        <p14:creationId xmlns:p14="http://schemas.microsoft.com/office/powerpoint/2010/main" val="149245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14.4 X.509 certificates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022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908871E-D92C-464F-B50B-D8821DC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X.509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E41C9BD-D12E-4EAC-99DF-C0ED9927D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X.509 is a framework for the provision of authentication services</a:t>
            </a:r>
          </a:p>
          <a:p>
            <a:r>
              <a:rPr lang="en-US" altLang="ko-KR" dirty="0"/>
              <a:t>Public key and associated data is signed with CA’s private key after hash function</a:t>
            </a:r>
          </a:p>
          <a:p>
            <a:r>
              <a:rPr lang="en-US" altLang="ko-KR" dirty="0"/>
              <a:t>User can verify the certificate by comparing Hashed result and Decrypted signature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3A4A9FB-B81E-45C7-AE32-B2E652530B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65434"/>
            <a:ext cx="5916241" cy="3900159"/>
          </a:xfrm>
        </p:spPr>
      </p:pic>
    </p:spTree>
    <p:extLst>
      <p:ext uri="{BB962C8B-B14F-4D97-AF65-F5344CB8AC3E}">
        <p14:creationId xmlns:p14="http://schemas.microsoft.com/office/powerpoint/2010/main" val="122001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9DAE0-55D1-4F02-9113-018B6225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Structure of Certificates 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00BDD-440C-4E46-A1E7-6344411DD0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Certificate serial number</a:t>
            </a:r>
          </a:p>
          <a:p>
            <a:pPr lvl="1"/>
            <a:r>
              <a:rPr lang="en-US" altLang="ko-KR" dirty="0"/>
              <a:t>Unique integer value of certificate</a:t>
            </a:r>
          </a:p>
          <a:p>
            <a:r>
              <a:rPr lang="en-US" altLang="ko-KR" dirty="0"/>
              <a:t>Signature algorithm identifier</a:t>
            </a:r>
          </a:p>
          <a:p>
            <a:pPr lvl="1"/>
            <a:r>
              <a:rPr lang="en-US" altLang="ko-KR" dirty="0"/>
              <a:t>The algorithm used to sign</a:t>
            </a:r>
          </a:p>
          <a:p>
            <a:r>
              <a:rPr lang="en-US" altLang="ko-KR" dirty="0"/>
              <a:t>Issuer name</a:t>
            </a:r>
          </a:p>
          <a:p>
            <a:pPr lvl="1"/>
            <a:r>
              <a:rPr lang="en-US" altLang="ko-KR" dirty="0"/>
              <a:t>Name of the CA created and signed certificate</a:t>
            </a:r>
          </a:p>
          <a:p>
            <a:r>
              <a:rPr lang="en-US" altLang="ko-KR" dirty="0"/>
              <a:t>Period of validity</a:t>
            </a:r>
          </a:p>
          <a:p>
            <a:pPr lvl="1"/>
            <a:r>
              <a:rPr lang="en-US" altLang="ko-KR" dirty="0"/>
              <a:t>The valid date</a:t>
            </a:r>
          </a:p>
          <a:p>
            <a:r>
              <a:rPr lang="en-US" altLang="ko-KR" dirty="0"/>
              <a:t>Subject name</a:t>
            </a:r>
          </a:p>
          <a:p>
            <a:pPr lvl="1"/>
            <a:r>
              <a:rPr lang="en-US" altLang="ko-KR" dirty="0"/>
              <a:t>The name of the owner of the public key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5BA8DF-785E-40FE-853E-E322264C6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575" y="1321025"/>
            <a:ext cx="3988204" cy="516867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E956B3-AC6D-4F83-A36D-26B8AB5489FE}"/>
              </a:ext>
            </a:extLst>
          </p:cNvPr>
          <p:cNvSpPr/>
          <p:nvPr/>
        </p:nvSpPr>
        <p:spPr>
          <a:xfrm>
            <a:off x="7848836" y="1981969"/>
            <a:ext cx="2217682" cy="192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75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9DAE0-55D1-4F02-9113-018B6225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Structure of Certificates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00BDD-440C-4E46-A1E7-6344411DD0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Public key information</a:t>
            </a:r>
          </a:p>
          <a:p>
            <a:pPr lvl="1"/>
            <a:r>
              <a:rPr lang="en-US" altLang="ko-KR" dirty="0"/>
              <a:t>Public key and algorithm</a:t>
            </a:r>
          </a:p>
          <a:p>
            <a:r>
              <a:rPr lang="en-US" altLang="ko-KR" dirty="0"/>
              <a:t>Issuer/Subject unique identifier</a:t>
            </a:r>
          </a:p>
          <a:p>
            <a:pPr lvl="1"/>
            <a:r>
              <a:rPr lang="en-US" altLang="ko-KR" dirty="0"/>
              <a:t>Incase same X.500 name has been used</a:t>
            </a:r>
          </a:p>
          <a:p>
            <a:r>
              <a:rPr lang="en-US" altLang="ko-KR" dirty="0"/>
              <a:t>Extensions</a:t>
            </a:r>
          </a:p>
          <a:p>
            <a:pPr lvl="1"/>
            <a:r>
              <a:rPr lang="en-US" altLang="ko-KR" dirty="0"/>
              <a:t>Represent additional data</a:t>
            </a:r>
          </a:p>
          <a:p>
            <a:r>
              <a:rPr lang="en-US" altLang="ko-KR" dirty="0"/>
              <a:t>Signature </a:t>
            </a:r>
          </a:p>
          <a:p>
            <a:pPr lvl="1"/>
            <a:r>
              <a:rPr lang="en-US" altLang="ko-KR" dirty="0"/>
              <a:t>Covers all of other fields of the certificate</a:t>
            </a:r>
          </a:p>
          <a:p>
            <a:pPr lvl="1"/>
            <a:r>
              <a:rPr lang="en-US" altLang="ko-KR" dirty="0"/>
              <a:t>Indicates algorithm used to sign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5BA8DF-785E-40FE-853E-E322264C6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575" y="1321025"/>
            <a:ext cx="3988204" cy="516867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E956B3-AC6D-4F83-A36D-26B8AB5489FE}"/>
              </a:ext>
            </a:extLst>
          </p:cNvPr>
          <p:cNvSpPr/>
          <p:nvPr/>
        </p:nvSpPr>
        <p:spPr>
          <a:xfrm>
            <a:off x="7848836" y="3918455"/>
            <a:ext cx="2217682" cy="192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3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081D394-750A-434D-AA3B-74B86A16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Certificate Chain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958369-1093-4DDE-AA67-C385EE4DBE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 number of CAs securely provides public key to some fraction of the users</a:t>
            </a:r>
          </a:p>
          <a:p>
            <a:r>
              <a:rPr lang="en-US" altLang="ko-KR" dirty="0"/>
              <a:t>CAs are arranged in a hierarchy</a:t>
            </a:r>
          </a:p>
          <a:p>
            <a:pPr lvl="1"/>
            <a:r>
              <a:rPr lang="en-US" altLang="ko-KR" dirty="0"/>
              <a:t>A can obtain B’s public key with only public key X by following certificate chain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2837969-CC2B-412B-A87F-9652D7BEAC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135117"/>
            <a:ext cx="6017787" cy="5307587"/>
          </a:xfrm>
        </p:spPr>
      </p:pic>
    </p:spTree>
    <p:extLst>
      <p:ext uri="{BB962C8B-B14F-4D97-AF65-F5344CB8AC3E}">
        <p14:creationId xmlns:p14="http://schemas.microsoft.com/office/powerpoint/2010/main" val="136096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11EF9-7D72-487C-A989-724947A2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Certificate Revocation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24BDA-C93F-40DC-BE8E-068F776A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Each CA must maintain a list consisting of all revoked but not expired certificates</a:t>
            </a:r>
          </a:p>
          <a:p>
            <a:r>
              <a:rPr lang="en-US" altLang="ko-KR" dirty="0"/>
              <a:t>CRL is signed by the issuer </a:t>
            </a:r>
          </a:p>
          <a:p>
            <a:r>
              <a:rPr lang="en-US" altLang="ko-KR" dirty="0"/>
              <a:t>When a user receives a certificate, the user must check CRL</a:t>
            </a:r>
          </a:p>
          <a:p>
            <a:pPr marL="685165" lvl="1"/>
            <a:r>
              <a:rPr lang="en-US" altLang="ko-KR" dirty="0"/>
              <a:t>Could maintain a local cache of CRL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57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8AF42-9974-463E-BEF3-1F1A4200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X.509 Version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F6868-CB46-4B39-947B-14355B3F9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Version 3 has an optional extension which convey additional information that recent design has shown to be needed</a:t>
            </a:r>
          </a:p>
          <a:p>
            <a:r>
              <a:rPr lang="en-US" altLang="ko-KR" dirty="0"/>
              <a:t>Key and policy information</a:t>
            </a:r>
          </a:p>
          <a:p>
            <a:pPr lvl="1"/>
            <a:r>
              <a:rPr lang="en-US" altLang="ko-KR" dirty="0"/>
              <a:t>Additional information about keys and policy</a:t>
            </a:r>
          </a:p>
          <a:p>
            <a:r>
              <a:rPr lang="en-US" altLang="ko-KR" dirty="0"/>
              <a:t>Certificate subject and issuer attributes</a:t>
            </a:r>
          </a:p>
          <a:p>
            <a:pPr lvl="1"/>
            <a:r>
              <a:rPr lang="en-US" altLang="ko-KR" dirty="0"/>
              <a:t>Additional information about certain subject and issuer</a:t>
            </a:r>
          </a:p>
          <a:p>
            <a:pPr lvl="1"/>
            <a:r>
              <a:rPr lang="en-US" altLang="ko-KR" dirty="0"/>
              <a:t>E.g., postal address, picture image</a:t>
            </a:r>
          </a:p>
          <a:p>
            <a:r>
              <a:rPr lang="en-US" altLang="ko-KR" dirty="0"/>
              <a:t>Certification path constraints</a:t>
            </a:r>
          </a:p>
          <a:p>
            <a:pPr lvl="1"/>
            <a:r>
              <a:rPr lang="en-US" altLang="ko-KR" dirty="0"/>
              <a:t>Constraint of the certificate of CA issued by other CA</a:t>
            </a:r>
          </a:p>
          <a:p>
            <a:pPr lvl="1"/>
            <a:r>
              <a:rPr lang="en-US" altLang="ko-KR" dirty="0"/>
              <a:t>E.g., Restrict the usage of certificate in certificate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26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9430-9286-A644-B909-22520AB6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14.1 Symmetric key distribution using symmetric encryption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DF22D-147F-6D4F-AD74-97A057C6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90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ED45A-49ED-6C41-8475-5627478D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14.5 Public key infrastructure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D32BE-A394-8049-8B82-D5DE3A8B4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8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EE5C9D-D34E-4B1B-AD43-8C9C7C4E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Elements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62CD51-9C50-4E2F-B20F-A0D55A181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PKI is infrastructure to enable secure acquisition of public keys</a:t>
            </a:r>
          </a:p>
          <a:p>
            <a:r>
              <a:rPr lang="en-US" altLang="ko-KR" dirty="0"/>
              <a:t>End entity</a:t>
            </a:r>
          </a:p>
          <a:p>
            <a:pPr lvl="1"/>
            <a:r>
              <a:rPr lang="en-US" altLang="ko-KR" dirty="0"/>
              <a:t>End users</a:t>
            </a:r>
          </a:p>
          <a:p>
            <a:r>
              <a:rPr lang="en-US" altLang="ko-KR" dirty="0"/>
              <a:t>CA</a:t>
            </a:r>
          </a:p>
          <a:p>
            <a:pPr lvl="1"/>
            <a:r>
              <a:rPr lang="en-US" altLang="ko-KR" dirty="0"/>
              <a:t>Issuer of certificates</a:t>
            </a:r>
          </a:p>
          <a:p>
            <a:r>
              <a:rPr lang="en-US" altLang="ko-KR" dirty="0"/>
              <a:t>RA</a:t>
            </a:r>
          </a:p>
          <a:p>
            <a:pPr lvl="1"/>
            <a:r>
              <a:rPr lang="en-US" altLang="ko-KR" dirty="0"/>
              <a:t>Optional component of CA for administrative functions</a:t>
            </a:r>
          </a:p>
          <a:p>
            <a:r>
              <a:rPr lang="en-US" altLang="ko-KR" dirty="0"/>
              <a:t>CRL issuer</a:t>
            </a:r>
          </a:p>
          <a:p>
            <a:r>
              <a:rPr lang="en-US" altLang="ko-KR" dirty="0"/>
              <a:t>Repository</a:t>
            </a:r>
          </a:p>
          <a:p>
            <a:pPr lvl="1"/>
            <a:r>
              <a:rPr lang="en-US" altLang="ko-KR" dirty="0"/>
              <a:t>Any method for storing certificates and CRLs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5C49330-9FCB-4378-B26C-C994C68B17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240222"/>
            <a:ext cx="5977901" cy="5148998"/>
          </a:xfrm>
        </p:spPr>
      </p:pic>
    </p:spTree>
    <p:extLst>
      <p:ext uri="{BB962C8B-B14F-4D97-AF65-F5344CB8AC3E}">
        <p14:creationId xmlns:p14="http://schemas.microsoft.com/office/powerpoint/2010/main" val="18456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2A27D-479C-45FE-923E-B005D151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 Functions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0B521-CC66-4741-AAA8-D3DCCD652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Registration</a:t>
            </a:r>
          </a:p>
          <a:p>
            <a:pPr lvl="1"/>
            <a:r>
              <a:rPr lang="en-US" altLang="ko-KR" dirty="0"/>
              <a:t>User enroll his entity in a PKI</a:t>
            </a:r>
          </a:p>
          <a:p>
            <a:r>
              <a:rPr lang="en-US" altLang="ko-KR" dirty="0"/>
              <a:t>Initialization</a:t>
            </a:r>
          </a:p>
          <a:p>
            <a:pPr lvl="1"/>
            <a:r>
              <a:rPr lang="en-US" altLang="ko-KR" dirty="0"/>
              <a:t>Securely initialize public key</a:t>
            </a:r>
          </a:p>
          <a:p>
            <a:r>
              <a:rPr lang="en-US" altLang="ko-KR" dirty="0"/>
              <a:t>Certification</a:t>
            </a:r>
          </a:p>
          <a:p>
            <a:pPr lvl="1"/>
            <a:r>
              <a:rPr lang="en-US" altLang="ko-KR" dirty="0"/>
              <a:t>CA issues certificate</a:t>
            </a:r>
          </a:p>
          <a:p>
            <a:r>
              <a:rPr lang="en-US" altLang="ko-KR" dirty="0"/>
              <a:t>Key pair recovery/update</a:t>
            </a:r>
          </a:p>
          <a:p>
            <a:pPr lvl="1"/>
            <a:r>
              <a:rPr lang="en-US" altLang="ko-KR" dirty="0"/>
              <a:t>E.g., recover forgotten password</a:t>
            </a:r>
          </a:p>
          <a:p>
            <a:r>
              <a:rPr lang="en-US" altLang="ko-KR" dirty="0"/>
              <a:t>Revocation request</a:t>
            </a:r>
          </a:p>
          <a:p>
            <a:r>
              <a:rPr lang="en-US" altLang="ko-KR" dirty="0"/>
              <a:t>Cross certification</a:t>
            </a:r>
          </a:p>
          <a:p>
            <a:pPr lvl="1"/>
            <a:r>
              <a:rPr lang="en-US" altLang="ko-KR" dirty="0"/>
              <a:t>CA signed issued CA’s certificate</a:t>
            </a:r>
            <a:endParaRPr lang="ko-KR" altLang="en-US" dirty="0"/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FDAEFD01-92D6-4180-AFF8-FAE053196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6106"/>
            <a:ext cx="5181600" cy="4463113"/>
          </a:xfr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936FC7A1-9466-4D38-88EE-AF4657AE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240222"/>
            <a:ext cx="5977901" cy="51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Overview the key distribution using symmetric encryption</a:t>
            </a:r>
          </a:p>
          <a:p>
            <a:r>
              <a:rPr kumimoji="1" lang="en-US" altLang="ko-KR" dirty="0"/>
              <a:t>Overview the key distribution using asymmetric encryption</a:t>
            </a:r>
          </a:p>
          <a:p>
            <a:r>
              <a:rPr kumimoji="1" lang="en-US" altLang="ko-KR" dirty="0"/>
              <a:t>Examine the many ways of distribution of public keys</a:t>
            </a:r>
          </a:p>
          <a:p>
            <a:r>
              <a:rPr kumimoji="1" lang="en-US" altLang="ko-KR" dirty="0"/>
              <a:t>X.509 certificates</a:t>
            </a:r>
          </a:p>
          <a:p>
            <a:r>
              <a:rPr kumimoji="1" lang="en-US" altLang="ko-KR"/>
              <a:t>PKI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515A08-60FA-4BE1-A1A0-B1BFE4E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Delivery of Key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574450-0906-4306-985A-3C457A02E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Two parties must share the same key</a:t>
            </a:r>
          </a:p>
          <a:p>
            <a:r>
              <a:rPr lang="en-US" altLang="ko-KR" dirty="0"/>
              <a:t>Sender can select a key and physically deliver it to receiver</a:t>
            </a:r>
          </a:p>
          <a:p>
            <a:r>
              <a:rPr lang="en-US" altLang="ko-KR" dirty="0"/>
              <a:t>Third party can select a key and physically deliver it to sender and receiver</a:t>
            </a:r>
          </a:p>
          <a:p>
            <a:r>
              <a:rPr lang="en-US" altLang="ko-KR" dirty="0"/>
              <a:t>Physical delivery is awkward for End-to-end encryption over a network</a:t>
            </a:r>
          </a:p>
          <a:p>
            <a:r>
              <a:rPr lang="en-US" altLang="ko-KR" dirty="0"/>
              <a:t>Network needs a number of keys that is connected to all participants on network</a:t>
            </a:r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FD6E2B0-1AD7-4CD1-AC4F-DC6A889EC7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6004" y="1825625"/>
            <a:ext cx="4813991" cy="4664075"/>
          </a:xfrm>
        </p:spPr>
      </p:pic>
    </p:spTree>
    <p:extLst>
      <p:ext uri="{BB962C8B-B14F-4D97-AF65-F5344CB8AC3E}">
        <p14:creationId xmlns:p14="http://schemas.microsoft.com/office/powerpoint/2010/main" val="412278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6C445-1221-49A9-A245-04F891B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Delivery of Key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B85B59-47FD-479F-9CB2-674F3363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sender and receiver already shared key, new key can be shared after encrypted using the old key</a:t>
            </a:r>
          </a:p>
          <a:p>
            <a:pPr lvl="1"/>
            <a:r>
              <a:rPr lang="en-US" altLang="ko-KR" dirty="0"/>
              <a:t>If attacker gained access to one key, all subsequent keys will be revealed</a:t>
            </a:r>
          </a:p>
          <a:p>
            <a:r>
              <a:rPr lang="en-US" altLang="ko-KR" dirty="0"/>
              <a:t>Third party deliver a key on the encrypted links to sender and receiver</a:t>
            </a:r>
          </a:p>
          <a:p>
            <a:r>
              <a:rPr lang="en-US" altLang="ko-KR" dirty="0"/>
              <a:t>Session key is used to communication between end systems</a:t>
            </a:r>
          </a:p>
          <a:p>
            <a:r>
              <a:rPr lang="en-US" altLang="ko-KR" dirty="0"/>
              <a:t>Master key is used to communication between end system and trusted third party, in other words, key distribution center</a:t>
            </a:r>
          </a:p>
          <a:p>
            <a:r>
              <a:rPr lang="en-US" altLang="ko-KR" dirty="0"/>
              <a:t>The required number of keys is reduced</a:t>
            </a:r>
          </a:p>
        </p:txBody>
      </p:sp>
    </p:spTree>
    <p:extLst>
      <p:ext uri="{BB962C8B-B14F-4D97-AF65-F5344CB8AC3E}">
        <p14:creationId xmlns:p14="http://schemas.microsoft.com/office/powerpoint/2010/main" val="169359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064D08D-3842-44A5-8ED2-6CDD1608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key Distribution Scenario #1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AF2E03A-3B89-4995-BB7F-44356DE6D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Unique master key with KDC is already shared</a:t>
            </a:r>
          </a:p>
          <a:p>
            <a:r>
              <a:rPr lang="en-US" altLang="ko-KR" dirty="0"/>
              <a:t>A wants to establish a secure connection with B</a:t>
            </a:r>
          </a:p>
          <a:p>
            <a:r>
              <a:rPr lang="en-US" altLang="ko-KR" dirty="0"/>
              <a:t>A requests to KDC for a session key</a:t>
            </a:r>
          </a:p>
          <a:p>
            <a:pPr lvl="1"/>
            <a:r>
              <a:rPr lang="en-US" altLang="ko-KR" dirty="0"/>
              <a:t>The message includes identity of A and B</a:t>
            </a:r>
          </a:p>
          <a:p>
            <a:pPr lvl="1"/>
            <a:r>
              <a:rPr lang="en-US" altLang="ko-KR" dirty="0"/>
              <a:t>Nonce is the representative of this transaction</a:t>
            </a:r>
          </a:p>
          <a:p>
            <a:r>
              <a:rPr lang="en-US" altLang="ko-KR" dirty="0"/>
              <a:t>The KDC responds with a message encrypted with master key with A</a:t>
            </a:r>
          </a:p>
          <a:p>
            <a:pPr lvl="1"/>
            <a:r>
              <a:rPr lang="en-US" altLang="ko-KR" dirty="0"/>
              <a:t>Session key and original request message is included to enable A to match with the appropriate request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0622293-1A1C-4996-80DB-6719E561C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9804"/>
            <a:ext cx="5181600" cy="3935715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E2BC7-24B7-4C6B-8947-B024CCBC8C9F}"/>
              </a:ext>
            </a:extLst>
          </p:cNvPr>
          <p:cNvSpPr/>
          <p:nvPr/>
        </p:nvSpPr>
        <p:spPr>
          <a:xfrm>
            <a:off x="7176147" y="3520035"/>
            <a:ext cx="1713186" cy="1084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3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340B-73C2-451A-9DB5-5ABCAC27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Key Distribution Scenario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BB5EC-B0CC-4115-919C-A39CBBE336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 addition, the message includes session key and an identifier of A which can be verified by only B</a:t>
            </a:r>
          </a:p>
          <a:p>
            <a:r>
              <a:rPr lang="en-US" altLang="ko-KR" dirty="0"/>
              <a:t>A send the above message</a:t>
            </a:r>
          </a:p>
          <a:p>
            <a:pPr lvl="1"/>
            <a:r>
              <a:rPr lang="en-US" altLang="ko-KR" dirty="0"/>
              <a:t>A and B shared session key</a:t>
            </a:r>
          </a:p>
          <a:p>
            <a:r>
              <a:rPr lang="en-US" altLang="ko-KR" dirty="0"/>
              <a:t>B send the message of nonce encrypted session key</a:t>
            </a:r>
          </a:p>
          <a:p>
            <a:r>
              <a:rPr lang="en-US" altLang="ko-KR" dirty="0"/>
              <a:t>A respond the message of processed nonce encrypted with session key</a:t>
            </a:r>
          </a:p>
          <a:p>
            <a:pPr lvl="1"/>
            <a:r>
              <a:rPr lang="en-US" altLang="ko-KR" dirty="0"/>
              <a:t>Prevent the attack that the attacker pretend user A</a:t>
            </a:r>
          </a:p>
        </p:txBody>
      </p:sp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E6F13469-6CBF-40CA-AA1C-66FB48CCB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9805"/>
            <a:ext cx="5181600" cy="393571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99E104-A595-4380-B113-C121BA997267}"/>
              </a:ext>
            </a:extLst>
          </p:cNvPr>
          <p:cNvSpPr/>
          <p:nvPr/>
        </p:nvSpPr>
        <p:spPr>
          <a:xfrm>
            <a:off x="8595043" y="4634132"/>
            <a:ext cx="1713186" cy="1084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8BFF2-DDE3-470E-B83B-21B680FD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Hierarchical Key 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7413D-6858-4322-B384-FFF683C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hierarchy of KDC can be established</a:t>
            </a:r>
          </a:p>
          <a:p>
            <a:r>
              <a:rPr lang="en-US" altLang="ko-KR" dirty="0"/>
              <a:t>Local KDC is in charge of local domain</a:t>
            </a:r>
          </a:p>
          <a:p>
            <a:r>
              <a:rPr lang="en-US" altLang="ko-KR" dirty="0"/>
              <a:t>Global KDC is in charge of connecting the two different local domains</a:t>
            </a:r>
          </a:p>
          <a:p>
            <a:r>
              <a:rPr lang="en-US" altLang="ko-KR" dirty="0"/>
              <a:t>Limits the damage of subverted KDC to its local area only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72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8BFF2-DDE3-470E-B83B-21B680FD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Session Key Lifetime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7413D-6858-4322-B384-FFF683C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more frequently session keys are exchanged, The more secure they are</a:t>
            </a:r>
          </a:p>
          <a:p>
            <a:pPr lvl="1"/>
            <a:r>
              <a:rPr lang="en-US" altLang="ko-KR" dirty="0"/>
              <a:t>There is distribution of session keys delays</a:t>
            </a:r>
          </a:p>
          <a:p>
            <a:r>
              <a:rPr lang="en-US" altLang="ko-KR" dirty="0"/>
              <a:t>Connection oriented protocol</a:t>
            </a:r>
          </a:p>
          <a:p>
            <a:pPr lvl="1"/>
            <a:r>
              <a:rPr lang="en-US" altLang="ko-KR" dirty="0"/>
              <a:t>Use the different session key on each connections</a:t>
            </a:r>
          </a:p>
          <a:p>
            <a:r>
              <a:rPr lang="en-US" altLang="ko-KR" dirty="0"/>
              <a:t>Connectionless protocol</a:t>
            </a:r>
          </a:p>
          <a:p>
            <a:pPr lvl="1"/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session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fixed period or for a certain number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1108835289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2698</TotalTime>
  <Words>1445</Words>
  <Application>Microsoft Office PowerPoint</Application>
  <PresentationFormat>와이드스크린</PresentationFormat>
  <Paragraphs>198</Paragraphs>
  <Slides>33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One List</vt:lpstr>
      <vt:lpstr>Chapter 14: Key Management and Distribution</vt:lpstr>
      <vt:lpstr>Contents</vt:lpstr>
      <vt:lpstr>14.1 Symmetric key distribution using symmetric encryption</vt:lpstr>
      <vt:lpstr>Physical Delivery of Key</vt:lpstr>
      <vt:lpstr>Remote Delivery of Key</vt:lpstr>
      <vt:lpstr>A key Distribution Scenario #1</vt:lpstr>
      <vt:lpstr>A Key Distribution Scenario #2</vt:lpstr>
      <vt:lpstr>Hierarchical Key Control</vt:lpstr>
      <vt:lpstr>Session Key Lifetime</vt:lpstr>
      <vt:lpstr>A Transparent Key Control Scheme</vt:lpstr>
      <vt:lpstr>Decentralized Key Control</vt:lpstr>
      <vt:lpstr>Controlling Key Usage</vt:lpstr>
      <vt:lpstr>14.2 Symmetric key distribution using asymmetric encryption</vt:lpstr>
      <vt:lpstr>Simple Secret Key Distribution</vt:lpstr>
      <vt:lpstr>Possible Attack on Simple Key Distribution</vt:lpstr>
      <vt:lpstr>Advanced Secret Key Distribution</vt:lpstr>
      <vt:lpstr>14.3 Distribution of public keys</vt:lpstr>
      <vt:lpstr>Public Announcement</vt:lpstr>
      <vt:lpstr>Publicly Available Directory</vt:lpstr>
      <vt:lpstr>Public-key Authority</vt:lpstr>
      <vt:lpstr>Public Key Certificate</vt:lpstr>
      <vt:lpstr>Example of Public-key Certificate</vt:lpstr>
      <vt:lpstr>14.4 X.509 certificates</vt:lpstr>
      <vt:lpstr>X.509</vt:lpstr>
      <vt:lpstr>The Structure of Certificates #1</vt:lpstr>
      <vt:lpstr>The Structure of Certificates #2</vt:lpstr>
      <vt:lpstr>Certificate Chain</vt:lpstr>
      <vt:lpstr>Certificate Revocation List</vt:lpstr>
      <vt:lpstr>X.509 Version 3</vt:lpstr>
      <vt:lpstr>14.5 Public key infrastructure</vt:lpstr>
      <vt:lpstr>Elements</vt:lpstr>
      <vt:lpstr>Management Functions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손수민</cp:lastModifiedBy>
  <cp:revision>17</cp:revision>
  <cp:lastPrinted>2016-11-28T00:53:03Z</cp:lastPrinted>
  <dcterms:created xsi:type="dcterms:W3CDTF">2022-01-09T08:49:23Z</dcterms:created>
  <dcterms:modified xsi:type="dcterms:W3CDTF">2022-02-04T03:41:02Z</dcterms:modified>
</cp:coreProperties>
</file>